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3C4CA-384D-46C9-903D-CEA33FC8A3B0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4AF07-11F7-467C-9A8D-1F7CB35B75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498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4AF07-11F7-467C-9A8D-1F7CB35B756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73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41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07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5469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474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8055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0147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3427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82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35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0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25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032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609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196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16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844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0EF8-4636-42A2-8785-C9F716FAFE0B}" type="datetimeFigureOut">
              <a:rPr lang="pl-PL" smtClean="0"/>
              <a:t>21.10.2021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18954E-B3D7-44BC-B126-D8119CA887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664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1AF4C-F28B-45DD-AA70-962881E6B5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4800" b="1" dirty="0">
                <a:latin typeface="Bahnschrift" panose="020B0502040204020203" pitchFamily="34" charset="0"/>
              </a:rPr>
              <a:t>Stres i wypalenie zawodowe </a:t>
            </a:r>
            <a:br>
              <a:rPr lang="pl-PL" sz="4800" b="1" dirty="0">
                <a:latin typeface="Bahnschrift" panose="020B0502040204020203" pitchFamily="34" charset="0"/>
              </a:rPr>
            </a:br>
            <a:r>
              <a:rPr lang="pl-PL" sz="4800" b="1" dirty="0">
                <a:latin typeface="Bahnschrift" panose="020B0502040204020203" pitchFamily="34" charset="0"/>
              </a:rPr>
              <a:t>w pracy socjalnej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578F1D-2AF7-42DA-9CCC-472CBE2F8C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sz="2000" dirty="0">
                <a:latin typeface="Bahnschrift" panose="020B0502040204020203" pitchFamily="34" charset="0"/>
              </a:rPr>
              <a:t>Biłgoraj 2021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5C55E60-1B5C-44F0-AAAA-592C9FFFE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2429" y="134510"/>
            <a:ext cx="2854718" cy="964583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13184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F39A33-8DFE-4397-8396-FBEC1D02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Bahnschrift" panose="020B0502040204020203" pitchFamily="34" charset="0"/>
              </a:rPr>
              <a:t>Czynniki indywidualne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78E5BF-EB42-4284-A9B2-99976BB1E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b="1" dirty="0">
                <a:latin typeface="Bahnschrift" panose="020B0502040204020203" pitchFamily="34" charset="0"/>
              </a:rPr>
              <a:t>Czynniki demograficzne: 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wiek, płeć, poziom wykształcenia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r>
              <a:rPr lang="pl-PL" sz="2000" b="1" dirty="0">
                <a:latin typeface="Bahnschrift" panose="020B0502040204020203" pitchFamily="34" charset="0"/>
              </a:rPr>
              <a:t>Czynniki osobowościowe: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niska samoocena, niepewność, niskie poczucie efektywności własnych działań, zewnętrzne umiejscowienie źródła kontroli, wysoka neurotyczność, silna motywacja do pracy, nadmierny perfekcjonizm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r>
              <a:rPr lang="pl-PL" sz="2000" b="1" dirty="0">
                <a:latin typeface="Bahnschrift" panose="020B0502040204020203" pitchFamily="34" charset="0"/>
              </a:rPr>
              <a:t>Postawy i oczekiwania wobec pracy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nierealistyczne oczekiwania, nieracjonalne przekonania o roli zawodowej</a:t>
            </a:r>
          </a:p>
          <a:p>
            <a:endParaRPr lang="pl-PL" sz="2000" dirty="0">
              <a:latin typeface="Bahnschrift" panose="020B0502040204020203" pitchFamily="34" charset="0"/>
            </a:endParaRPr>
          </a:p>
          <a:p>
            <a:endParaRPr lang="pl-PL" sz="2000" dirty="0">
              <a:latin typeface="Bahnschrift" panose="020B0502040204020203" pitchFamily="34" charset="0"/>
            </a:endParaRPr>
          </a:p>
          <a:p>
            <a:endParaRPr lang="pl-PL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72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7F641A-8859-443A-B2AB-F8C3A6907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Bahnschrift" panose="020B0502040204020203" pitchFamily="34" charset="0"/>
              </a:rPr>
              <a:t>Czynniki interpersonalne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0F26A1-D429-4BF6-BF7F-AE3F6AF00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5790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000" b="1" dirty="0">
                <a:latin typeface="Bahnschrift" panose="020B0502040204020203" pitchFamily="34" charset="0"/>
              </a:rPr>
              <a:t>Pracownik – klient: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Jedną z najbardziej obciążających emocjonalnie relacji zawodowych jest relacja pomocy: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ciągły kontakt z osobami w trudnej sytuacji życiowej,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koncentracja na tragicznych </a:t>
            </a:r>
            <a:r>
              <a:rPr lang="pl-PL" sz="2000">
                <a:latin typeface="Bahnschrift" panose="020B0502040204020203" pitchFamily="34" charset="0"/>
              </a:rPr>
              <a:t>przeżyciach innych </a:t>
            </a:r>
            <a:r>
              <a:rPr lang="pl-PL" sz="2000" dirty="0">
                <a:latin typeface="Bahnschrift" panose="020B0502040204020203" pitchFamily="34" charset="0"/>
              </a:rPr>
              <a:t>ludzi,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stykanie się z niezawinionym cierpieniem i przejawami okrucieństwa.</a:t>
            </a:r>
          </a:p>
          <a:p>
            <a:endParaRPr lang="pl-PL" sz="2000" dirty="0"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pl-PL" sz="2900" b="1" dirty="0">
                <a:latin typeface="Bahnschrift" panose="020B0502040204020203" pitchFamily="34" charset="0"/>
              </a:rPr>
              <a:t>Z jednej strony pełniona rola zawodowa wymaga od pracownika zaangażowania emocjonalnego, z drugiej nadmierne zaangażowanie stopniowo prowadzi do wypalenia zawodowego.</a:t>
            </a:r>
          </a:p>
          <a:p>
            <a:pPr marL="0" indent="0" algn="ctr">
              <a:buNone/>
            </a:pPr>
            <a:endParaRPr lang="pl-PL" sz="2000" b="1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pl-PL" sz="2000" b="1" dirty="0">
                <a:latin typeface="Bahnschrift" panose="020B0502040204020203" pitchFamily="34" charset="0"/>
              </a:rPr>
              <a:t>Pracownik – przełożony i współpracownicy: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konflikty interpersonalne,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rywalizacja,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brak wzajemnego zaufania,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przemoc psychiczna, </a:t>
            </a:r>
            <a:r>
              <a:rPr lang="pl-PL" sz="2000" dirty="0" err="1">
                <a:latin typeface="Bahnschrift" panose="020B0502040204020203" pitchFamily="34" charset="0"/>
              </a:rPr>
              <a:t>mobbing</a:t>
            </a:r>
            <a:r>
              <a:rPr lang="pl-PL" sz="2000" dirty="0">
                <a:latin typeface="Bahnschrift" panose="020B0502040204020203" pitchFamily="34" charset="0"/>
              </a:rPr>
              <a:t>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kwestionowanie kompetencji czy aktywności twórczej.</a:t>
            </a:r>
            <a:br>
              <a:rPr lang="pl-PL" sz="2000" dirty="0">
                <a:latin typeface="Bahnschrift" panose="020B0502040204020203" pitchFamily="34" charset="0"/>
              </a:rPr>
            </a:br>
            <a:endParaRPr lang="pl-PL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pl-PL" sz="20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31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3CC40B-02FA-4917-98C2-E2EB0FBAB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473" y="402070"/>
            <a:ext cx="10515600" cy="1325563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Bahnschrift" panose="020B0502040204020203" pitchFamily="34" charset="0"/>
              </a:rPr>
              <a:t>Czynniki organizacyjne: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FF4162-822C-4008-A906-EC37420AA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Bahnschrift" panose="020B0502040204020203" pitchFamily="34" charset="0"/>
              </a:rPr>
              <a:t>niskie zarobki,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brak szansy na awans,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częste zmiany zasad pracy,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zbyt duże wymagania pracodawcy,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zbyt duża odpowiedzialność,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przeciążenie obowiązkami,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sprzeczne oczekiwania,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brak sprawiedliwości w miejscu pracy,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konflikt wartości.</a:t>
            </a:r>
          </a:p>
          <a:p>
            <a:endParaRPr lang="pl-PL" sz="2000" dirty="0">
              <a:latin typeface="Bahnschrift" panose="020B0502040204020203" pitchFamily="34" charset="0"/>
            </a:endParaRPr>
          </a:p>
          <a:p>
            <a:endParaRPr lang="pl-PL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45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8A0124-92B1-40BC-9A67-53E78A591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Bahnschrift" panose="020B0502040204020203" pitchFamily="34" charset="0"/>
              </a:rPr>
              <a:t>Skutki wypalenia zawodowego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30DDC-9F64-4320-92FF-8497CA50D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Skutki wypalenia zawodowego w sferze: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r>
              <a:rPr lang="pl-PL" sz="2000" b="1" dirty="0">
                <a:latin typeface="Bahnschrift" panose="020B0502040204020203" pitchFamily="34" charset="0"/>
              </a:rPr>
              <a:t>fizycznej </a:t>
            </a:r>
            <a:r>
              <a:rPr lang="pl-PL" sz="2000" dirty="0">
                <a:latin typeface="Bahnschrift" panose="020B0502040204020203" pitchFamily="34" charset="0"/>
              </a:rPr>
              <a:t>– częste przeziębienia, bóle głowy, żołądka, napięcie i </a:t>
            </a:r>
            <a:r>
              <a:rPr lang="pl-PL" sz="2000" dirty="0" err="1">
                <a:latin typeface="Bahnschrift" panose="020B0502040204020203" pitchFamily="34" charset="0"/>
              </a:rPr>
              <a:t>kurcze</a:t>
            </a:r>
            <a:r>
              <a:rPr lang="pl-PL" sz="2000" dirty="0">
                <a:latin typeface="Bahnschrift" panose="020B0502040204020203" pitchFamily="34" charset="0"/>
              </a:rPr>
              <a:t> obręczy barkowej, pleców, osłabienie, zmęczenie, podwyższone ciśnienie, problemy ze snem, problemy gastryczne, zmiany nawyków żywieniowych, obniżenie libido, nadużywanie alkoholu i leków;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emocjonalnej i behawioralnej </a:t>
            </a:r>
            <a:r>
              <a:rPr lang="pl-PL" sz="2000" dirty="0">
                <a:latin typeface="Bahnschrift" panose="020B0502040204020203" pitchFamily="34" charset="0"/>
              </a:rPr>
              <a:t>– obniżony, zmienny nastrój, przygnębienie, poczucie bezradności, pustki emocjonalnej, niska samoocena, negatywne nastawienie do siebie i innych, trudności w zrelaksowaniu się, brak wiary w możliwość zmiany trudnej sytuacji, poczucie własnej nieudolności, stale rosnące poczucie winy, utrata szacunku do samego siebie, zaburzenia lękowe, uzależnienia;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społecznej i rodzinnej </a:t>
            </a:r>
            <a:r>
              <a:rPr lang="pl-PL" sz="2000" dirty="0">
                <a:latin typeface="Bahnschrift" panose="020B0502040204020203" pitchFamily="34" charset="0"/>
              </a:rPr>
              <a:t>– obniżenie zainteresowania członkami rodziny, łatwe popadanie w złość, unikanie wspólnie spędzanego czasu, nadmierne oglądanie telewizji;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pracy</a:t>
            </a:r>
            <a:r>
              <a:rPr lang="pl-PL" sz="2000" dirty="0">
                <a:latin typeface="Bahnschrift" panose="020B0502040204020203" pitchFamily="34" charset="0"/>
              </a:rPr>
              <a:t> – cyniczne, lekceważące lub obojętne nastawienie do klienta, nieobecności w pracy, opór i obawa przed codziennym pójściem do pracy, mniejsza wydajność, częste patrzenie na zegarek, poczucie marnowania czasu, poczucie własnej niekompetencji, niezdolność do podejmowania decyzji.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267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8F91CD-A92C-4CC1-A05E-9456E707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Bahnschrift" panose="020B0502040204020203" pitchFamily="34" charset="0"/>
              </a:rPr>
              <a:t>Zapobieganie wypaleniu zawodowemu: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C6DBC-F2B1-4F34-AD6E-07A21EA84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l-PL" sz="2400" b="1" dirty="0">
                <a:latin typeface="Bahnschrift" panose="020B0502040204020203" pitchFamily="34" charset="0"/>
              </a:rPr>
              <a:t>Przeciwdziałać wypaleniu zawodowemu należy na tych samych płaszczyznach, na których upatrujemy jego przyczyn: osobistej, interpersonalnej oraz organizacyjnej.</a:t>
            </a:r>
          </a:p>
          <a:p>
            <a:pPr marL="0" indent="0">
              <a:buNone/>
            </a:pPr>
            <a:endParaRPr lang="pl-PL" sz="2400" b="1" dirty="0">
              <a:latin typeface="Bahnschrift" panose="020B0502040204020203" pitchFamily="34" charset="0"/>
            </a:endParaRPr>
          </a:p>
          <a:p>
            <a:r>
              <a:rPr lang="pl-PL" sz="2000" dirty="0">
                <a:latin typeface="Bahnschrift" panose="020B0502040204020203" pitchFamily="34" charset="0"/>
              </a:rPr>
              <a:t>wyznaczanie granicy pomiędzy życiem zawodowym a prywatnym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dbanie o relacje z innymi pracownikami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korzystanie z pomocy innych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asertywna komunikacja ze współpracownikami i przełożonym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nietraktowanie spraw zawodowych w sposób personalny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unikanie przeciążenia obowiązkami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organizowanie przerw</a:t>
            </a:r>
          </a:p>
          <a:p>
            <a:r>
              <a:rPr lang="pl-PL" sz="2000" dirty="0" err="1">
                <a:latin typeface="Bahnschrift" panose="020B0502040204020203" pitchFamily="34" charset="0"/>
              </a:rPr>
              <a:t>superwizja</a:t>
            </a:r>
            <a:endParaRPr lang="pl-PL" sz="2000" dirty="0">
              <a:latin typeface="Bahnschrift" panose="020B0502040204020203" pitchFamily="34" charset="0"/>
            </a:endParaRPr>
          </a:p>
          <a:p>
            <a:r>
              <a:rPr lang="pl-PL" sz="2000" dirty="0">
                <a:latin typeface="Bahnschrift" panose="020B0502040204020203" pitchFamily="34" charset="0"/>
              </a:rPr>
              <a:t>dbanie o swoje potrzeby – fizyczne, psychiczne, emocjonalne i duchowe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pielęgnowanie zainteresowań pozazawodowych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odreagowywanie napięcia (relaksacja, modlitwa, wysiłek fizyczny)</a:t>
            </a:r>
          </a:p>
          <a:p>
            <a:endParaRPr lang="pl-PL" sz="2000" dirty="0">
              <a:latin typeface="Bahnschrift" panose="020B0502040204020203" pitchFamily="34" charset="0"/>
            </a:endParaRPr>
          </a:p>
          <a:p>
            <a:endParaRPr lang="pl-PL" sz="2000" dirty="0">
              <a:latin typeface="Bahnschrift" panose="020B0502040204020203" pitchFamily="34" charset="0"/>
            </a:endParaRPr>
          </a:p>
          <a:p>
            <a:endParaRPr lang="pl-PL" sz="2000" dirty="0">
              <a:latin typeface="Bahnschrift" panose="020B0502040204020203" pitchFamily="34" charset="0"/>
            </a:endParaRPr>
          </a:p>
          <a:p>
            <a:endParaRPr lang="pl-PL" sz="2000" dirty="0">
              <a:latin typeface="Bahnschrift" panose="020B0502040204020203" pitchFamily="34" charset="0"/>
            </a:endParaRPr>
          </a:p>
          <a:p>
            <a:endParaRPr lang="pl-PL" sz="2000" dirty="0">
              <a:latin typeface="Bahnschrift" panose="020B0502040204020203" pitchFamily="34" charset="0"/>
            </a:endParaRPr>
          </a:p>
          <a:p>
            <a:endParaRPr lang="pl-PL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777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384BF2-9E80-4ECE-A9FC-657808C55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Bahnschrift" panose="020B0502040204020203" pitchFamily="34" charset="0"/>
              </a:rPr>
              <a:t>Zapobieganie wypaleniu zawodowemu – rola przełożonych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AEF47A-6F37-4D49-976C-C9DA7DA73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455"/>
            <a:ext cx="10515600" cy="4283508"/>
          </a:xfrm>
        </p:spPr>
        <p:txBody>
          <a:bodyPr>
            <a:normAutofit/>
          </a:bodyPr>
          <a:lstStyle/>
          <a:p>
            <a:pPr lvl="1"/>
            <a:r>
              <a:rPr lang="pl-PL" sz="2000" dirty="0">
                <a:latin typeface="Bahnschrift" panose="020B0502040204020203" pitchFamily="34" charset="0"/>
              </a:rPr>
              <a:t>doceniać dokonania pracownika – werbalnie, w formie nagrody, awansu</a:t>
            </a:r>
          </a:p>
          <a:p>
            <a:pPr lvl="1"/>
            <a:r>
              <a:rPr lang="pl-PL" sz="2000" dirty="0">
                <a:latin typeface="Bahnschrift" panose="020B0502040204020203" pitchFamily="34" charset="0"/>
              </a:rPr>
              <a:t>promować silne wsparcie grupowe</a:t>
            </a:r>
          </a:p>
          <a:p>
            <a:pPr lvl="1"/>
            <a:r>
              <a:rPr lang="pl-PL" sz="2000" dirty="0">
                <a:latin typeface="Bahnschrift" panose="020B0502040204020203" pitchFamily="34" charset="0"/>
              </a:rPr>
              <a:t>rozwijać kompetencje zawodowe i osobiste pracowników – szkolenia, kursy, konferencje, </a:t>
            </a:r>
            <a:r>
              <a:rPr lang="pl-PL" sz="2000" dirty="0" err="1">
                <a:latin typeface="Bahnschrift" panose="020B0502040204020203" pitchFamily="34" charset="0"/>
              </a:rPr>
              <a:t>superwizje</a:t>
            </a:r>
            <a:endParaRPr lang="pl-PL" sz="2000" dirty="0">
              <a:latin typeface="Bahnschrift" panose="020B0502040204020203" pitchFamily="34" charset="0"/>
            </a:endParaRPr>
          </a:p>
          <a:p>
            <a:pPr lvl="1"/>
            <a:r>
              <a:rPr lang="pl-PL" sz="2000" dirty="0">
                <a:latin typeface="Bahnschrift" panose="020B0502040204020203" pitchFamily="34" charset="0"/>
              </a:rPr>
              <a:t>dostarczać pozytywnych informacji zwrotnych</a:t>
            </a:r>
          </a:p>
          <a:p>
            <a:pPr lvl="1"/>
            <a:r>
              <a:rPr lang="pl-PL" sz="2000" dirty="0">
                <a:latin typeface="Bahnschrift" panose="020B0502040204020203" pitchFamily="34" charset="0"/>
              </a:rPr>
              <a:t>umożliwiać pracownikom wpływ na politykę instytucji</a:t>
            </a:r>
          </a:p>
          <a:p>
            <a:pPr lvl="1"/>
            <a:r>
              <a:rPr lang="pl-PL" sz="2000" dirty="0">
                <a:latin typeface="Bahnschrift" panose="020B0502040204020203" pitchFamily="34" charset="0"/>
              </a:rPr>
              <a:t>pomagać w adaptacji nowym pracownikom</a:t>
            </a:r>
          </a:p>
          <a:p>
            <a:pPr lvl="1"/>
            <a:r>
              <a:rPr lang="pl-PL" sz="2000" dirty="0">
                <a:latin typeface="Bahnschrift" panose="020B0502040204020203" pitchFamily="34" charset="0"/>
              </a:rPr>
              <a:t>adekwatnie wynagradzać</a:t>
            </a:r>
          </a:p>
          <a:p>
            <a:pPr marL="457200" lvl="1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pPr lvl="1"/>
            <a:endParaRPr lang="pl-PL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121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94FBC4-7F2F-4F40-B47B-CFD4ED97B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Bahnschrift" panose="020B0502040204020203" pitchFamily="34" charset="0"/>
              </a:rPr>
              <a:t>Stres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5F3C2F-5D50-40FF-A344-526A8EC9F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pl-PL" sz="2000" b="1" dirty="0">
                <a:latin typeface="Bahnschrift" panose="020B0502040204020203" pitchFamily="34" charset="0"/>
              </a:rPr>
              <a:t>Stres - dynamiczna reakcja adaptacyjna, która wynika z różnicy pomiędzy naszymi możliwościami a wymaganiami sytuacji.</a:t>
            </a:r>
          </a:p>
          <a:p>
            <a:pPr marL="0" indent="0" algn="ctr">
              <a:buNone/>
            </a:pPr>
            <a:endParaRPr lang="pl-PL" sz="2000" b="1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Stres skłania do podjęcia </a:t>
            </a:r>
            <a:r>
              <a:rPr lang="pl-PL" sz="2000" dirty="0" err="1">
                <a:latin typeface="Bahnschrift" panose="020B0502040204020203" pitchFamily="34" charset="0"/>
              </a:rPr>
              <a:t>zachowań</a:t>
            </a:r>
            <a:r>
              <a:rPr lang="pl-PL" sz="2000" dirty="0">
                <a:latin typeface="Bahnschrift" panose="020B0502040204020203" pitchFamily="34" charset="0"/>
              </a:rPr>
              <a:t> zaradczych, które mają przywrócić stan równowagi.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Optymalny jest taki poziom stresu, który mobilizuje nas do działania, zbyt niski działa demotywująco, zbyt wysoki uniemożliwia działania i w konsekwencji jest szkodliwy dla naszego zdrowia. 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Stres przejawia się w reakcjach fizycznych organizmu, emocjach i myśleniu, zachowaniu oraz sprawności intelektualnej. 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Rozpoznanie i zareagowanie na symptomy przewlekłego stresu jest konieczne dla uchronienia organizmu przed groźnymi zaburzeniami.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96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0DDB71-A3AA-40FB-B305-2C63C6399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Bahnschrift" panose="020B0502040204020203" pitchFamily="34" charset="0"/>
              </a:rPr>
              <a:t>7 cech sprzyjających odporności na stres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3E9C82-A7F0-4773-A9EB-8D8BB4D05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Bahnschrift" panose="020B0502040204020203" pitchFamily="34" charset="0"/>
              </a:rPr>
              <a:t>wrażliwość na sygnały wewnętrzne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zdolność do zwierzeń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twardość (siła charakteru)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asertywność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budowanie związków opartych na miłości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zdrowe pomaganie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wszechstronna osobowość (złożoność ja)</a:t>
            </a:r>
          </a:p>
          <a:p>
            <a:pPr marL="0" indent="0">
              <a:buNone/>
            </a:pPr>
            <a:endParaRPr lang="pl-PL" sz="20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557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48299A-53BB-412D-A896-2DF1F061C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3"/>
            <a:ext cx="10515600" cy="665018"/>
          </a:xfrm>
        </p:spPr>
        <p:txBody>
          <a:bodyPr>
            <a:normAutofit fontScale="9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>
                <a:latin typeface="Bahnschrift" panose="020B0502040204020203" pitchFamily="34" charset="0"/>
              </a:rPr>
              <a:t>Wrażliwość na sygnały wewnętrzne</a:t>
            </a:r>
            <a:br>
              <a:rPr lang="pl-PL" sz="2000" b="1" dirty="0">
                <a:latin typeface="Bahnschrift" panose="020B0502040204020203" pitchFamily="34" charset="0"/>
              </a:rPr>
            </a:br>
            <a:endParaRPr lang="pl-PL" sz="2000" dirty="0">
              <a:latin typeface="Bahnschrift" panose="020B0502040204020203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D7E0E4-DC10-4AEE-B9C8-9B14862D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0292"/>
            <a:ext cx="10589491" cy="42465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Warunkiem radzenia sobie ze stresem i dbania o własne zdrowie jest umiejętność szybkiego rozpoznawania sygnałów naszego ciała, rozumienia ich i zmiany tego, co zagrażające. Osoby, które są świadome tego, co się dzieje z ich ciałem i umysłem (ból, zmęczenie, smutek, złość, przyjemność), mają wyższą odporność i zdrowszy układ krążenia. 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Gdy zauważamy emocje i uczucia w momencie, kiedy się pojawią, dopuszczamy je do świadomości, staramy się je zrozumieć (dlaczego czuję to, co czuję?), akceptujemy je i odpowiednio wyrażamy. 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r>
              <a:rPr lang="pl-PL" sz="2000" b="1" dirty="0">
                <a:latin typeface="Bahnschrift" panose="020B0502040204020203" pitchFamily="34" charset="0"/>
              </a:rPr>
              <a:t>Zdolność do zwierzeń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Zwierzanie się jest zdrowe. „Wygadanie się”, wypłakanie na ramieniu bliskiej, zaufanej osoby nie jest oznaką nieradzenia sobie, tylko sposobem na odreagowanie, obniżenie napięcia i zdjęcie z siebie ciężaru.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07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3F12A-D7C6-45A1-9059-7B4126ABC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36" y="498764"/>
            <a:ext cx="10365508" cy="849746"/>
          </a:xfrm>
        </p:spPr>
        <p:txBody>
          <a:bodyPr>
            <a:normAutofit fontScale="90000"/>
          </a:bodyPr>
          <a:lstStyle/>
          <a:p>
            <a:br>
              <a:rPr lang="pl-PL" sz="4400" b="1" dirty="0">
                <a:latin typeface="Bahnschrift" panose="020B0502040204020203" pitchFamily="34" charset="0"/>
              </a:rPr>
            </a:br>
            <a:br>
              <a:rPr lang="pl-PL" sz="4400" b="1" dirty="0">
                <a:latin typeface="Bahnschrift" panose="020B0502040204020203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CB86BA-2F5D-4B5C-99C7-D9C9C39EA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91" y="720436"/>
            <a:ext cx="10365508" cy="5456527"/>
          </a:xfrm>
        </p:spPr>
        <p:txBody>
          <a:bodyPr>
            <a:normAutofit/>
          </a:bodyPr>
          <a:lstStyle/>
          <a:p>
            <a:r>
              <a:rPr lang="pl-PL" sz="2000" b="1" dirty="0">
                <a:latin typeface="Bahnschrift" panose="020B0502040204020203" pitchFamily="34" charset="0"/>
              </a:rPr>
              <a:t>Siła charakteru</a:t>
            </a:r>
          </a:p>
          <a:p>
            <a:pPr marL="457200" indent="-457200">
              <a:buAutoNum type="alphaLcParenR"/>
            </a:pPr>
            <a:r>
              <a:rPr lang="pl-PL" sz="2000" dirty="0">
                <a:latin typeface="Bahnschrift" panose="020B0502040204020203" pitchFamily="34" charset="0"/>
              </a:rPr>
              <a:t>zaangażowanie – aktywne angażowanie się w wydarzenia (a nie ucieczka), pracę, związki, twórcze podejmowanie różnych działań życiowych</a:t>
            </a:r>
          </a:p>
          <a:p>
            <a:pPr marL="457200" indent="-457200">
              <a:buAutoNum type="alphaLcParenR"/>
            </a:pPr>
            <a:r>
              <a:rPr lang="pl-PL" sz="2000" dirty="0">
                <a:latin typeface="Bahnschrift" panose="020B0502040204020203" pitchFamily="34" charset="0"/>
              </a:rPr>
              <a:t>kontrola – gotowość do wpływania na rzeczywistość i przekonanie o własnej sprawczości. Wpływanie na sposób i jakość swojego życia. Umiejętność odróżniania rzeczy, na które ma się wpływ, od tych, na które wpływu się nie ma</a:t>
            </a:r>
          </a:p>
          <a:p>
            <a:pPr marL="457200" indent="-457200">
              <a:buAutoNum type="alphaLcParenR"/>
            </a:pPr>
            <a:r>
              <a:rPr lang="pl-PL" sz="2000" dirty="0">
                <a:latin typeface="Bahnschrift" panose="020B0502040204020203" pitchFamily="34" charset="0"/>
              </a:rPr>
              <a:t>podejmowanie wyzwań – traktowanie sytuacji nowych oraz trudnych w kategorii wyzwań, a nie przeszkód oraz wychodzenie naprzeciw temu, co się dzieje, a nie wycofywanie się (Czy boisz się zmiany? Dlaczego? Może nie doceniasz swoich możliwości?)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Asertywność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Człowiek asertywny: dba o własne potrzeby i egzekwuje je w sposób konstruktywny, bez szkodzenia innym, potrafi odmawiać, prosić o pomoc, przyjmować odmowę, bronić swoich praw bez krzyku, manipulacji i obrażania innych, jednocześnie respektując prawa innych. </a:t>
            </a:r>
          </a:p>
        </p:txBody>
      </p:sp>
    </p:spTree>
    <p:extLst>
      <p:ext uri="{BB962C8B-B14F-4D97-AF65-F5344CB8AC3E}">
        <p14:creationId xmlns:p14="http://schemas.microsoft.com/office/powerpoint/2010/main" val="138502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6F3A3-1075-4071-9B8B-7EEC226E5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Bahnschrift" panose="020B0502040204020203" pitchFamily="34" charset="0"/>
              </a:rPr>
              <a:t>Wypalenie zawodowe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CA7705-3D00-497D-8527-EC5A4ADFF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000" dirty="0">
                <a:latin typeface="Bahnschrift" panose="020B0502040204020203" pitchFamily="34" charset="0"/>
              </a:rPr>
              <a:t>Wypalenie zawodowe nazywane jest chorobą XXI wieku. Nie ma jednej, ogólnej, międzynarodowej definicji tego zjawiska. 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Światowa Organizacja Zdrowia (WHO) nie postrzega wypalenia zawodowego jako choroby, a jako czynnik wpływający na stan zdrowia lub wymuszający kontakt z opieką medyczną i przypisuje je do kategorii: problemy w radzeniu sobie z trudnościami życia. 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W nowej  Międzynarodowej Klasyfikacji Chorób i Problemów Zdrowotnych (ICD-11), która obowiązywać będzie od stycznia 2022 roku, WHO nadal nie klasyfikuje wypalenia zawodowego jako choroby, ale doprecyzowuje jego definicję i przenosi z kategorii problemów życiowych do kategorii problemów wynikających z pracy zawodowej.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Oznacza to, że wypalenie odnosi się </a:t>
            </a:r>
            <a:r>
              <a:rPr lang="pl-PL" sz="2000" u="sng" dirty="0">
                <a:latin typeface="Bahnschrift" panose="020B0502040204020203" pitchFamily="34" charset="0"/>
              </a:rPr>
              <a:t>jedynie</a:t>
            </a:r>
            <a:r>
              <a:rPr lang="pl-PL" sz="2000" dirty="0">
                <a:latin typeface="Bahnschrift" panose="020B0502040204020203" pitchFamily="34" charset="0"/>
              </a:rPr>
              <a:t> do kontekstu zawodowego i nie powinno być stosowane do opisywania obszarów z innych dziedzin życia. </a:t>
            </a:r>
          </a:p>
          <a:p>
            <a:endParaRPr lang="pl-PL" sz="2000" dirty="0">
              <a:latin typeface="Arial Black" panose="020B0A04020102020204" pitchFamily="34" charset="0"/>
            </a:endParaRPr>
          </a:p>
          <a:p>
            <a:endParaRPr lang="pl-PL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333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E43D6F-EFCE-45D3-83DB-12A9F9921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6473"/>
            <a:ext cx="10356273" cy="68349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>
                <a:latin typeface="Bahnschrift" panose="020B0502040204020203" pitchFamily="34" charset="0"/>
              </a:rPr>
              <a:t>Budowanie związków opartych na miłości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4E7FF9-8515-4F15-81D2-19B61CD19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691"/>
            <a:ext cx="10515600" cy="529027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pl-PL" sz="1200" b="1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Ludzie zdolni do tworzenia bezinteresownych, opartych na miłości, przyjaźni i ufności związków (partnerstwo, przyjaźń, rodzicielstwo) są zdrowsi i mniej chorują.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r>
              <a:rPr lang="pl-PL" sz="2000" b="1" dirty="0">
                <a:latin typeface="Bahnschrift" panose="020B0502040204020203" pitchFamily="34" charset="0"/>
              </a:rPr>
              <a:t>Zdrowe pomaganie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Pomagając innym, mamy poczucie sensowności naszego życia, wykazujemy  większy optymizm, pogodniej podchodzimy do rzeczywistości, spada poczucie przygnębienia, depresji i bezsilności, a wzrasta poczucie więzi z innymi.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r>
              <a:rPr lang="pl-PL" sz="2000" b="1" dirty="0">
                <a:latin typeface="Bahnschrift" panose="020B0502040204020203" pitchFamily="34" charset="0"/>
              </a:rPr>
              <a:t>Złożoność ja (wszechstronność i zaangażowanie)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Osoby, które angażują się w różne obszary życia, pełnią różne role i rozwijają różne aspekty własnej osobowości oraz zainteresowania, są zdrowsze, szczęśliwsze, mają wyższą samoocenę i są bardziej odporne na życiowe kryzysy i zawirowania.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endParaRPr lang="pl-PL" sz="2000" b="1" dirty="0">
              <a:latin typeface="Bahnschrift" panose="020B0502040204020203" pitchFamily="34" charset="0"/>
            </a:endParaRPr>
          </a:p>
          <a:p>
            <a:endParaRPr lang="pl-PL" sz="20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95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7327EB-29DC-42D4-BDEA-AA1498142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7" y="895929"/>
            <a:ext cx="10661073" cy="52810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>
                <a:latin typeface="Bahnschrift" panose="020B0502040204020203" pitchFamily="34" charset="0"/>
              </a:rPr>
              <a:t>Powitaj słońce</a:t>
            </a:r>
          </a:p>
          <a:p>
            <a:pPr marL="0" indent="0" algn="ctr">
              <a:buNone/>
            </a:pPr>
            <a:r>
              <a:rPr lang="pl-PL" sz="3200" b="1" dirty="0">
                <a:latin typeface="Bahnschrift" panose="020B0502040204020203" pitchFamily="34" charset="0"/>
              </a:rPr>
              <a:t>Pokłoń się ziemi</a:t>
            </a:r>
          </a:p>
          <a:p>
            <a:pPr marL="0" indent="0" algn="ctr">
              <a:buNone/>
            </a:pPr>
            <a:r>
              <a:rPr lang="pl-PL" sz="3200" b="1" dirty="0">
                <a:latin typeface="Bahnschrift" panose="020B0502040204020203" pitchFamily="34" charset="0"/>
              </a:rPr>
              <a:t>Weź krople deszczu</a:t>
            </a:r>
          </a:p>
          <a:p>
            <a:pPr marL="0" indent="0" algn="ctr">
              <a:buNone/>
            </a:pPr>
            <a:r>
              <a:rPr lang="pl-PL" sz="3200" b="1" dirty="0">
                <a:latin typeface="Bahnschrift" panose="020B0502040204020203" pitchFamily="34" charset="0"/>
              </a:rPr>
              <a:t>Wiatr</a:t>
            </a:r>
          </a:p>
          <a:p>
            <a:pPr marL="0" indent="0" algn="ctr">
              <a:buNone/>
            </a:pPr>
            <a:r>
              <a:rPr lang="pl-PL" sz="3200" b="1" dirty="0">
                <a:latin typeface="Bahnschrift" panose="020B0502040204020203" pitchFamily="34" charset="0"/>
              </a:rPr>
              <a:t>Weź z każdej strony świata, to co dla Ciebie najlepsze</a:t>
            </a:r>
          </a:p>
          <a:p>
            <a:pPr marL="0" indent="0" algn="ctr">
              <a:buNone/>
            </a:pPr>
            <a:r>
              <a:rPr lang="pl-PL" sz="3200" b="1" dirty="0">
                <a:latin typeface="Bahnschrift" panose="020B0502040204020203" pitchFamily="34" charset="0"/>
              </a:rPr>
              <a:t>Wymieszaj to w sobie</a:t>
            </a:r>
          </a:p>
          <a:p>
            <a:pPr marL="0" indent="0" algn="ctr">
              <a:buNone/>
            </a:pPr>
            <a:r>
              <a:rPr lang="pl-PL" sz="3200" b="1" dirty="0">
                <a:latin typeface="Bahnschrift" panose="020B0502040204020203" pitchFamily="34" charset="0"/>
              </a:rPr>
              <a:t>I utul swojego tygrysa </a:t>
            </a:r>
          </a:p>
        </p:txBody>
      </p:sp>
    </p:spTree>
    <p:extLst>
      <p:ext uri="{BB962C8B-B14F-4D97-AF65-F5344CB8AC3E}">
        <p14:creationId xmlns:p14="http://schemas.microsoft.com/office/powerpoint/2010/main" val="3877341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F3750-911F-46C0-A692-DC8CE7635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ctr"/>
            <a:endParaRPr lang="pl-PL" sz="3200" dirty="0"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pl-PL" sz="4800" dirty="0"/>
              <a:t>Dziękuję za uwagę.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E4C4F82-27AA-4703-B230-D82B26142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2429" y="134510"/>
            <a:ext cx="2854718" cy="964583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20924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1F4A89-1B34-4EFE-A671-D05417720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l-PL" sz="2000" dirty="0">
                <a:latin typeface="Bahnschrift" panose="020B0502040204020203" pitchFamily="34" charset="0"/>
              </a:rPr>
            </a:br>
            <a:r>
              <a:rPr lang="pl-PL" sz="2000" dirty="0">
                <a:latin typeface="Bahnschrift" panose="020B0502040204020203" pitchFamily="34" charset="0"/>
              </a:rPr>
              <a:t>Definicja wypalenia zawodowego zawarta w ICD-11 opisuje je jako:</a:t>
            </a:r>
            <a:br>
              <a:rPr lang="pl-PL" sz="2000" dirty="0">
                <a:latin typeface="Bahnschrift" panose="020B0502040204020203" pitchFamily="34" charset="0"/>
              </a:rPr>
            </a:br>
            <a:endParaRPr lang="pl-PL" sz="2000" dirty="0">
              <a:latin typeface="Bahnschrift" panose="020B0502040204020203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D4A407-4456-4AA5-8F0F-D4AAAD45A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727"/>
            <a:ext cx="10515600" cy="49762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pl-PL" sz="3200" b="1" dirty="0">
                <a:latin typeface="Bahnschrift" panose="020B0502040204020203" pitchFamily="34" charset="0"/>
              </a:rPr>
              <a:t>Syndrom będący wynikiem przewlekłego stresu w pracy, z którym nie można sobie skutecznie poradzić.</a:t>
            </a:r>
          </a:p>
          <a:p>
            <a:pPr marL="0" indent="0" algn="ctr">
              <a:buNone/>
            </a:pPr>
            <a:endParaRPr lang="pl-PL" b="1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Charakteryzują go trzy wymiary: 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r>
              <a:rPr lang="pl-PL" sz="2000" dirty="0">
                <a:latin typeface="Bahnschrift" panose="020B0502040204020203" pitchFamily="34" charset="0"/>
              </a:rPr>
              <a:t>wyczerpanie lub brak energii,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cynizm, negatywizm i dystansowanie się wobec pracy,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zmniejszenie poczucia własnej skuteczności.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pl-PL" sz="2000" dirty="0">
              <a:latin typeface="Arial Black" panose="020B0A04020102020204" pitchFamily="34" charset="0"/>
            </a:endParaRPr>
          </a:p>
          <a:p>
            <a:endParaRPr lang="pl-PL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5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76F705-47E3-4A75-935C-F022A8513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Bahnschrift" panose="020B0502040204020203" pitchFamily="34" charset="0"/>
              </a:rPr>
              <a:t>Definicje wypalenia zawodowego</a:t>
            </a:r>
            <a:endParaRPr lang="pl-PL" sz="3200" dirty="0">
              <a:latin typeface="Bahnschrift" panose="020B0502040204020203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9BDEB2-5038-469D-B1EE-95455A85C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472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dirty="0">
                <a:latin typeface="Bahnschrift" panose="020B0502040204020203" pitchFamily="34" charset="0"/>
              </a:rPr>
              <a:t>Pojęcie wypalenia zawodowego po raz pierwszy pojawiło się w 1974 roku w książce psychologa Herberta J. </a:t>
            </a:r>
            <a:r>
              <a:rPr lang="pl-PL" sz="2000" dirty="0" err="1">
                <a:latin typeface="Bahnschrift" panose="020B0502040204020203" pitchFamily="34" charset="0"/>
              </a:rPr>
              <a:t>Fruedenbergera</a:t>
            </a:r>
            <a:r>
              <a:rPr lang="pl-PL" sz="2000" dirty="0">
                <a:latin typeface="Bahnschrift" panose="020B0502040204020203" pitchFamily="34" charset="0"/>
              </a:rPr>
              <a:t>, który określił wypalenie jako </a:t>
            </a:r>
            <a:r>
              <a:rPr lang="pl-PL" sz="2000" b="1" dirty="0">
                <a:latin typeface="Bahnschrift" panose="020B0502040204020203" pitchFamily="34" charset="0"/>
              </a:rPr>
              <a:t>stan zmęczenia i frustracji</a:t>
            </a:r>
            <a:r>
              <a:rPr lang="pl-PL" sz="2000" u="sng" dirty="0">
                <a:latin typeface="Bahnschrift" panose="020B0502040204020203" pitchFamily="34" charset="0"/>
              </a:rPr>
              <a:t>,</a:t>
            </a:r>
            <a:r>
              <a:rPr lang="pl-PL" sz="2000" dirty="0">
                <a:latin typeface="Bahnschrift" panose="020B0502040204020203" pitchFamily="34" charset="0"/>
              </a:rPr>
              <a:t> który buduje się powoli, przez dłuższy okres przeżywania ciągłego stresu oraz angażowania całej energii życiowej w jakąś sprawę, sposób życia czy związek, co w rezultacie nie przynosi oczekiwanego efektu i prowadzi do:</a:t>
            </a:r>
          </a:p>
          <a:p>
            <a:pPr>
              <a:lnSpc>
                <a:spcPct val="100000"/>
              </a:lnSpc>
            </a:pPr>
            <a:r>
              <a:rPr lang="pl-PL" sz="2000" dirty="0">
                <a:latin typeface="Bahnschrift" panose="020B0502040204020203" pitchFamily="34" charset="0"/>
              </a:rPr>
              <a:t>wyczerpania emocjonalnego,</a:t>
            </a:r>
          </a:p>
          <a:p>
            <a:pPr>
              <a:lnSpc>
                <a:spcPct val="100000"/>
              </a:lnSpc>
            </a:pPr>
            <a:r>
              <a:rPr lang="pl-PL" sz="2000" dirty="0">
                <a:latin typeface="Bahnschrift" panose="020B0502040204020203" pitchFamily="34" charset="0"/>
              </a:rPr>
              <a:t>utraty motywacji,</a:t>
            </a:r>
          </a:p>
          <a:p>
            <a:pPr>
              <a:lnSpc>
                <a:spcPct val="100000"/>
              </a:lnSpc>
            </a:pPr>
            <a:r>
              <a:rPr lang="pl-PL" sz="2000" dirty="0">
                <a:latin typeface="Bahnschrift" panose="020B0502040204020203" pitchFamily="34" charset="0"/>
              </a:rPr>
              <a:t>spadku zaangażowania.</a:t>
            </a:r>
          </a:p>
          <a:p>
            <a:endParaRPr lang="pl-PL" sz="2000" u="sng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DF2EBC-5E8B-4350-A26F-5A7723E38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0543"/>
            <a:ext cx="10607963" cy="1325563"/>
          </a:xfrm>
        </p:spPr>
        <p:txBody>
          <a:bodyPr>
            <a:normAutofit fontScale="90000"/>
          </a:bodyPr>
          <a:lstStyle/>
          <a:p>
            <a:br>
              <a:rPr lang="pl-PL" sz="2000" dirty="0">
                <a:latin typeface="Bahnschrift" panose="020B0502040204020203" pitchFamily="34" charset="0"/>
              </a:rPr>
            </a:br>
            <a:r>
              <a:rPr lang="pl-PL" sz="2200" dirty="0">
                <a:latin typeface="Bahnschrift" panose="020B0502040204020203" pitchFamily="34" charset="0"/>
              </a:rPr>
              <a:t>Za pionierkę badań nad wypaleniem zawodowym uznaje się również Christinę </a:t>
            </a:r>
            <a:r>
              <a:rPr lang="pl-PL" sz="2200" dirty="0" err="1">
                <a:latin typeface="Bahnschrift" panose="020B0502040204020203" pitchFamily="34" charset="0"/>
              </a:rPr>
              <a:t>Maslach</a:t>
            </a:r>
            <a:r>
              <a:rPr lang="pl-PL" sz="2200" dirty="0">
                <a:latin typeface="Bahnschrift" panose="020B0502040204020203" pitchFamily="34" charset="0"/>
              </a:rPr>
              <a:t>, która wraz ze współpracownikami opracowała kwestionariusz wypalenia zawodowego wykorzystywany do dzisiaj. </a:t>
            </a:r>
            <a:br>
              <a:rPr lang="pl-PL" sz="2200" dirty="0">
                <a:latin typeface="Bahnschrift" panose="020B0502040204020203" pitchFamily="34" charset="0"/>
              </a:rPr>
            </a:br>
            <a:endParaRPr lang="pl-PL" sz="2200" dirty="0">
              <a:latin typeface="Bahnschrift" panose="020B0502040204020203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58C9CB-1249-4CD6-8E08-C8563C699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W jej definicji wypalenie zawodowe określane jest jako „</a:t>
            </a:r>
            <a:r>
              <a:rPr lang="pl-PL" sz="2000" b="1" dirty="0">
                <a:latin typeface="Bahnschrift" panose="020B0502040204020203" pitchFamily="34" charset="0"/>
              </a:rPr>
              <a:t>zespół wyczerpania emocjonalnego, depersonalizacji oraz obniżonego poczucia dokonań osobistych, który może wystąpić u osób pracujących z innymi ludźmi w pewien określony sposób.”</a:t>
            </a:r>
          </a:p>
          <a:p>
            <a:pPr marL="0" indent="0" algn="ctr">
              <a:buNone/>
            </a:pPr>
            <a:endParaRPr lang="pl-PL" sz="2000" b="1" dirty="0">
              <a:latin typeface="Bahnschrift" panose="020B0502040204020203" pitchFamily="34" charset="0"/>
            </a:endParaRPr>
          </a:p>
          <a:p>
            <a:r>
              <a:rPr lang="pl-PL" sz="2000" b="1" dirty="0">
                <a:latin typeface="Bahnschrift" panose="020B0502040204020203" pitchFamily="34" charset="0"/>
              </a:rPr>
              <a:t>Wyczerpanie emocjonalne </a:t>
            </a:r>
            <a:r>
              <a:rPr lang="pl-PL" sz="2000" dirty="0">
                <a:latin typeface="Bahnschrift" panose="020B0502040204020203" pitchFamily="34" charset="0"/>
              </a:rPr>
              <a:t>– zniechęcenie do pracy, drażliwość, poczucie pustki emocjonalnej, rozpaczy, osamotnienia, beznadziejności i braku perspektyw. 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Depersonalizacja</a:t>
            </a:r>
            <a:r>
              <a:rPr lang="pl-PL" sz="2000" dirty="0">
                <a:latin typeface="Bahnschrift" panose="020B0502040204020203" pitchFamily="34" charset="0"/>
              </a:rPr>
              <a:t> (odczłowieczenie lub uprzedmiotowienie) </a:t>
            </a:r>
            <a:r>
              <a:rPr lang="pl-PL" sz="2000" b="1" dirty="0">
                <a:latin typeface="Bahnschrift" panose="020B0502040204020203" pitchFamily="34" charset="0"/>
              </a:rPr>
              <a:t>- </a:t>
            </a:r>
            <a:r>
              <a:rPr lang="pl-PL" sz="2000" dirty="0">
                <a:latin typeface="Bahnschrift" panose="020B0502040204020203" pitchFamily="34" charset="0"/>
              </a:rPr>
              <a:t>obojętność, </a:t>
            </a:r>
            <a:r>
              <a:rPr lang="pl-PL" sz="2000" dirty="0" err="1">
                <a:latin typeface="Bahnschrift" panose="020B0502040204020203" pitchFamily="34" charset="0"/>
              </a:rPr>
              <a:t>bezduszność,cynizm</a:t>
            </a:r>
            <a:r>
              <a:rPr lang="pl-PL" sz="2000" dirty="0">
                <a:latin typeface="Bahnschrift" panose="020B0502040204020203" pitchFamily="34" charset="0"/>
              </a:rPr>
              <a:t>, skrócenie i sformalizowanie kontaktów z odbiorcami świadczonych usług. Depersonalizacja jest próbą zwiększenia dystansu psychicznego wobec osób z którymi stykamy się w pracy.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Obniżone poczucie własnych dokonań – </a:t>
            </a:r>
            <a:r>
              <a:rPr lang="pl-PL" sz="2000" dirty="0">
                <a:latin typeface="Bahnschrift" panose="020B0502040204020203" pitchFamily="34" charset="0"/>
              </a:rPr>
              <a:t>znaczne</a:t>
            </a:r>
            <a:r>
              <a:rPr lang="pl-PL" sz="2000" b="1" dirty="0">
                <a:latin typeface="Bahnschrift" panose="020B0502040204020203" pitchFamily="34" charset="0"/>
              </a:rPr>
              <a:t> </a:t>
            </a:r>
            <a:r>
              <a:rPr lang="pl-PL" sz="2000" dirty="0">
                <a:latin typeface="Bahnschrift" panose="020B0502040204020203" pitchFamily="34" charset="0"/>
              </a:rPr>
              <a:t>zmniejszenie poczucia dokonań osobistych, niezadowolenie z własnej pracy, przeświadczenie o braku kompetencji, utrata wiary we własne możliwości, poczucie niezrozumienia ze strony przełożonych.</a:t>
            </a:r>
          </a:p>
          <a:p>
            <a:pPr marL="0" indent="0">
              <a:buNone/>
            </a:pPr>
            <a:br>
              <a:rPr lang="pl-PL" sz="2000" dirty="0">
                <a:latin typeface="Bahnschrift" panose="020B0502040204020203" pitchFamily="34" charset="0"/>
              </a:rPr>
            </a:br>
            <a:r>
              <a:rPr lang="pl-PL" sz="2000" dirty="0">
                <a:latin typeface="Bahnschrift" panose="020B0502040204020203" pitchFamily="34" charset="0"/>
              </a:rPr>
              <a:t>W tym miejscu łączą się wszystkie symptomy. </a:t>
            </a:r>
            <a:endParaRPr lang="pl-PL" sz="2000" b="1" dirty="0">
              <a:latin typeface="Bahnschrift" panose="020B0502040204020203" pitchFamily="34" charset="0"/>
            </a:endParaRPr>
          </a:p>
          <a:p>
            <a:endParaRPr lang="pl-PL" sz="2800" b="1" dirty="0">
              <a:latin typeface="Bahnschrift" panose="020B0502040204020203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231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FA0A1F-1FE8-4EAD-9DF5-DE0ED3241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Bahnschrift" panose="020B0502040204020203" pitchFamily="34" charset="0"/>
              </a:rPr>
              <a:t>Inne: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D47557-1FDE-4914-801F-A8EE1B0DB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pl-PL" sz="2000" dirty="0">
                <a:latin typeface="Bahnschrift" panose="020B0502040204020203" pitchFamily="34" charset="0"/>
              </a:rPr>
              <a:t>Wypalenie zawodowe to efekt ciężkiej i stresującej pracy. Pojawia się zwłaszcza podczas pracy, w której wymagany jest kontakt z drugim człowiekiem. 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Zespół objawów, które pojawiają się u osób zatrudnionych w takich miejscach, gdzie bliski kontakt interpersonalny i cechy osobowości pracownika są fundamentalnymi instrumentami czynności zawodowych.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Na zjawisko wypalenia zawodowego nie są narażone wszystkie osoby podejmujące pracę.</a:t>
            </a:r>
          </a:p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Najbardziej ryzykowną grupę zawodową stanowią osoby wykonujące tzw. zawody pomocowe – polegające na stałym kontakcie z drugim człowiekiem i działaniu na jego rzecz i dla jego dobra: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usługi opiekuńcze,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usługi pielęgnacyjne,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usługi edukacyjne,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usługi terapeutyczne.</a:t>
            </a:r>
          </a:p>
        </p:txBody>
      </p:sp>
    </p:spTree>
    <p:extLst>
      <p:ext uri="{BB962C8B-B14F-4D97-AF65-F5344CB8AC3E}">
        <p14:creationId xmlns:p14="http://schemas.microsoft.com/office/powerpoint/2010/main" val="270295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7FF22-1819-41A0-8F1E-31EECAA9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latin typeface="Bahnschrift" panose="020B0502040204020203" pitchFamily="34" charset="0"/>
              </a:rPr>
              <a:t>Praca na rzecz drugiego człowieka – zawody pomocowe (służebne)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EABEC6-484D-4FB0-A947-907345DB2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3200" b="1" dirty="0">
                <a:latin typeface="Bahnschrift" panose="020B0502040204020203" pitchFamily="34" charset="0"/>
              </a:rPr>
              <a:t>Zwody pomocowe = zawody wymagające</a:t>
            </a:r>
          </a:p>
          <a:p>
            <a:pPr marL="0" indent="0" algn="ctr">
              <a:buNone/>
            </a:pPr>
            <a:endParaRPr lang="pl-PL" sz="2000" b="1" dirty="0">
              <a:latin typeface="Bahnschrift" panose="020B0502040204020203" pitchFamily="34" charset="0"/>
            </a:endParaRPr>
          </a:p>
          <a:p>
            <a:r>
              <a:rPr lang="pl-PL" sz="2000" dirty="0">
                <a:latin typeface="Bahnschrift" panose="020B0502040204020203" pitchFamily="34" charset="0"/>
              </a:rPr>
              <a:t>kompetencje zawodowe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empatia (wnikanie w osobisty świat drugiej osoby, by ją zrozumieć)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intuicja (łączenie wiedzy i doświadczenia)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mentalizacja (rozumienie siebie i innych, wyciągania wniosków, nazywania uczuć)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wrażliwość na drugiego człowieka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zaangażowanie w problemy innych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odporność na stres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cierpliwość 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komunikatywność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wielozadaniowość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endParaRPr lang="pl-PL" sz="2000" dirty="0">
              <a:latin typeface="Bahnschrift" panose="020B0502040204020203" pitchFamily="34" charset="0"/>
            </a:endParaRPr>
          </a:p>
          <a:p>
            <a:endParaRPr lang="pl-PL" sz="2000" dirty="0">
              <a:latin typeface="Bahnschrift" panose="020B0502040204020203" pitchFamily="34" charset="0"/>
            </a:endParaRPr>
          </a:p>
          <a:p>
            <a:endParaRPr lang="pl-PL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91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9ED165-9835-47D7-AC26-F064462D7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Bahnschrift" panose="020B0502040204020203" pitchFamily="34" charset="0"/>
              </a:rPr>
              <a:t>Zawody pomocowe – czynniki stresogenne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4FA85C-0172-408D-83EE-E38B7C957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Bahnschrift" panose="020B0502040204020203" pitchFamily="34" charset="0"/>
              </a:rPr>
              <a:t>oczekiwania klientów i przełożonych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interakcje z osobami borykającymi się z szeroko rozumianymi problemami społecznymi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niska efektywność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ryzyko porażki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szybkie tempo pracy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częsta zmiana zasad i przepisów</a:t>
            </a:r>
          </a:p>
          <a:p>
            <a:r>
              <a:rPr lang="pl-PL" sz="2000" dirty="0">
                <a:latin typeface="Bahnschrift" panose="020B0502040204020203" pitchFamily="34" charset="0"/>
              </a:rPr>
              <a:t>silna feminizacja (kobiety są bardziej wrażliwe, labilne emocjonalnie, mają wyższy poziom empatii)</a:t>
            </a:r>
          </a:p>
        </p:txBody>
      </p:sp>
    </p:spTree>
    <p:extLst>
      <p:ext uri="{BB962C8B-B14F-4D97-AF65-F5344CB8AC3E}">
        <p14:creationId xmlns:p14="http://schemas.microsoft.com/office/powerpoint/2010/main" val="740056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A9E050-2318-4243-89F5-14E3A884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Bahnschrift" panose="020B0502040204020203" pitchFamily="34" charset="0"/>
              </a:rPr>
              <a:t>Przyczyny wypalenia zawodowego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9F6179-A4F9-4E03-B31A-4FB68763D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Bahnschrift" panose="020B0502040204020203" pitchFamily="34" charset="0"/>
              </a:rPr>
              <a:t>Przyczyn wypalenia zawodowego można upatrywać w kilku sferach:</a:t>
            </a: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  <a:p>
            <a:r>
              <a:rPr lang="pl-PL" sz="2000" b="1" dirty="0">
                <a:latin typeface="Bahnschrift" panose="020B0502040204020203" pitchFamily="34" charset="0"/>
              </a:rPr>
              <a:t>indywidualnej </a:t>
            </a:r>
            <a:r>
              <a:rPr lang="pl-PL" sz="2000" dirty="0">
                <a:latin typeface="Bahnschrift" panose="020B0502040204020203" pitchFamily="34" charset="0"/>
              </a:rPr>
              <a:t>– czynniki powiązane z osobowością oraz oczekiwaniami,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interpersonalnej </a:t>
            </a:r>
            <a:r>
              <a:rPr lang="pl-PL" sz="2000" dirty="0">
                <a:latin typeface="Bahnschrift" panose="020B0502040204020203" pitchFamily="34" charset="0"/>
              </a:rPr>
              <a:t>– czynniki związane z relacją pracownik – przełożony oraz pracownik – klient,</a:t>
            </a:r>
          </a:p>
          <a:p>
            <a:r>
              <a:rPr lang="pl-PL" sz="2000" b="1" dirty="0">
                <a:latin typeface="Bahnschrift" panose="020B0502040204020203" pitchFamily="34" charset="0"/>
              </a:rPr>
              <a:t>organizacyjne </a:t>
            </a:r>
            <a:r>
              <a:rPr lang="pl-PL" sz="2000" dirty="0">
                <a:latin typeface="Bahnschrift" panose="020B0502040204020203" pitchFamily="34" charset="0"/>
              </a:rPr>
              <a:t>– czynniki odnoszące się do miejsca pracy i stylu zarządzania.</a:t>
            </a:r>
          </a:p>
          <a:p>
            <a:endParaRPr lang="pl-PL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pl-PL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9199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towe szkł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682</TotalTime>
  <Words>1706</Words>
  <Application>Microsoft Office PowerPoint</Application>
  <PresentationFormat>Panoramiczny</PresentationFormat>
  <Paragraphs>193</Paragraphs>
  <Slides>22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Bahnschrift</vt:lpstr>
      <vt:lpstr>Calibri</vt:lpstr>
      <vt:lpstr>Trebuchet MS</vt:lpstr>
      <vt:lpstr>Wingdings 3</vt:lpstr>
      <vt:lpstr>Faseta</vt:lpstr>
      <vt:lpstr>Stres i wypalenie zawodowe  w pracy socjalnej </vt:lpstr>
      <vt:lpstr>Wypalenie zawodowe</vt:lpstr>
      <vt:lpstr> Definicja wypalenia zawodowego zawarta w ICD-11 opisuje je jako: </vt:lpstr>
      <vt:lpstr>Definicje wypalenia zawodowego</vt:lpstr>
      <vt:lpstr> Za pionierkę badań nad wypaleniem zawodowym uznaje się również Christinę Maslach, która wraz ze współpracownikami opracowała kwestionariusz wypalenia zawodowego wykorzystywany do dzisiaj.  </vt:lpstr>
      <vt:lpstr>Inne:</vt:lpstr>
      <vt:lpstr>Praca na rzecz drugiego człowieka – zawody pomocowe (służebne)</vt:lpstr>
      <vt:lpstr>Zawody pomocowe – czynniki stresogenne</vt:lpstr>
      <vt:lpstr>Przyczyny wypalenia zawodowego</vt:lpstr>
      <vt:lpstr>Czynniki indywidualne</vt:lpstr>
      <vt:lpstr>Czynniki interpersonalne</vt:lpstr>
      <vt:lpstr>Czynniki organizacyjne:</vt:lpstr>
      <vt:lpstr>Skutki wypalenia zawodowego </vt:lpstr>
      <vt:lpstr>Zapobieganie wypaleniu zawodowemu:</vt:lpstr>
      <vt:lpstr>Zapobieganie wypaleniu zawodowemu – rola przełożonych</vt:lpstr>
      <vt:lpstr>Stres</vt:lpstr>
      <vt:lpstr>7 cech sprzyjających odporności na stres</vt:lpstr>
      <vt:lpstr>Wrażliwość na sygnały wewnętrzne </vt:lpstr>
      <vt:lpstr>  </vt:lpstr>
      <vt:lpstr>Budowanie związków opartych na miłości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 i wypalenie zawodowe  w pracy socjalnej</dc:title>
  <dc:creator>lenovo</dc:creator>
  <cp:lastModifiedBy>Tomko</cp:lastModifiedBy>
  <cp:revision>42</cp:revision>
  <cp:lastPrinted>2021-10-20T07:08:45Z</cp:lastPrinted>
  <dcterms:created xsi:type="dcterms:W3CDTF">2021-10-18T07:46:58Z</dcterms:created>
  <dcterms:modified xsi:type="dcterms:W3CDTF">2021-10-21T13:26:57Z</dcterms:modified>
</cp:coreProperties>
</file>